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Inter SemiBold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Inter"/>
      <p:regular r:id="rId33"/>
      <p:bold r:id="rId34"/>
    </p:embeddedFont>
    <p:embeddedFont>
      <p:font typeface="Inter Medium"/>
      <p:regular r:id="rId35"/>
      <p:bold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nterSemiBold-bold.fntdata"/><Relationship Id="rId27" Type="http://schemas.openxmlformats.org/officeDocument/2006/relationships/font" Target="fonts/Inter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Inter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InterMedium-regular.fntdata"/><Relationship Id="rId12" Type="http://schemas.openxmlformats.org/officeDocument/2006/relationships/slide" Target="slides/slide8.xml"/><Relationship Id="rId34" Type="http://schemas.openxmlformats.org/officeDocument/2006/relationships/font" Target="fonts/Inter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InterMedium-bold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12b02f59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12b02f59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12b02f59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12b02f59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take that back. There are COMMON decisions that are clearly bad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12b02f59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12b02f59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12b02f590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12b02f590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12b02f590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312b02f590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12b02f59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12b02f59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Wasn’t me this 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(read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person </a:t>
            </a:r>
            <a:r>
              <a:rPr lang="en">
                <a:solidFill>
                  <a:schemeClr val="dk1"/>
                </a:solidFill>
              </a:rPr>
              <a:t>made the change, saw the result, and immediately flagged it and owned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Couldn’t fix it, but offered to be there through the process, to learn what they could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person </a:t>
            </a:r>
            <a:r>
              <a:rPr lang="en">
                <a:solidFill>
                  <a:schemeClr val="dk1"/>
                </a:solidFill>
              </a:rPr>
              <a:t>made the change, saw the result, and tried to bury it.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there are always logs.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here are obvious. Don’t try to hide your mistakes.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isn’t (or shouldn’t be) the expectation of perfection.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is (or should be) the expectation of decency.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12b02f59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12b02f59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I said at the beginning, the sheer number of choices and the possible negative outcomes can be paralyzing.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whitman’s sampler of possible crap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12b02f59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12b02f59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Read slide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Paralyzing because doing it wrong,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also because doing the wrong thing might distract us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From doing the new thing, or the cool thing,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we’ll get left behind.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12b02f590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12b02f590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Seth Godin addressed this inherent fear many of us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FOMO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fear of not getting onto the next 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causes us to hesitate to get involved in something now.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12b02f59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12b02f59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I said my point was that there are no poor tech choices,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 can’t be that banal or predictable.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CLICK! Was the real treasure the cables we collected along the way?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Maybe it’s something else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12b02f59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12b02f59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CLICK! Loquacious: “tending to talk a great deal”. 4th grade, on report card.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I’d see it again a lot. And “overly communicative”, “oversharing. And “diarrhea of the mouth”.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CLICK! If you wanted to know who made a fart noise at 11:15am in social studies, I was your guy.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notes may not have covered the facts of the 1812 war, in their own way comprehensive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From time I was 10 yrs old through college, 100% of my time was spent pursuing a career in theater.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fact, senior year hs 2 academic and 7 choir, drama, band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CLICK All that time and I’m not doing any of it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poor uses of my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12b02f59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312b02f59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 with a truth bomb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there's one thing I’ve learned over my career in tech, it’s that we’ll get to choose.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lot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12b02f590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12b02f59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really aren't any poor tech choices because: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not about the tech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was never about the tech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always be about you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12b02f590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12b02f59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slide is intentionally blank, to leave room for what you bring to the story.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pick up technical puzzle pieces throughout our journey, and often they seem to have no place go 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truth is, they will fit somewhere, eventually.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There’s never going to be part of your skills, your experience, your life that won’t apply at some point.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trick, the lesson, is we have to commit ourselves to showing up, ready to apply both who we are, and what we know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we do that, there is no such thing as a poor technical choice.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12b02f590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12b02f59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12b02f59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12b02f59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 may not like WHAT you're choosing,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12b02f59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12b02f59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 WHY we have to choose these things at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12b02f59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12b02f59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 how often.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Don’t read this slide. It’s an eye exam that says “shit changes all the time”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biggest laughs at the start of pandemic was all the media talking about the "new normal"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"Oh, you mean when everything we knew gets thrown out the window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we have to find a completely different way to do every aspect of our jobs?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Yeah, in tech we have a word for that. We call that "Oh, look, it's Tuesday!"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12b02f59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12b02f59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sheer volume of opportunities to choose creates a number of challenges,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maybe none so much as the paralyzing fear that we might choose wrong.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12b02f590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the point of my talk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joining me as I look back across a lifetime of poor tech choices. </a:t>
            </a:r>
            <a:endParaRPr/>
          </a:p>
        </p:txBody>
      </p:sp>
      <p:sp>
        <p:nvSpPr>
          <p:cNvPr id="118" name="Google Shape;118;g2312b02f590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12b02f59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12b02f59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b02f59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b02f59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After xx years in tech, I’ve learned something I want to share with you all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Right up front.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CLICK! There's no such thing as a poor tech choice.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know, because I’ve made some doozies.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 I’m going to share just a few residents living in my technical house of horrors.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- With Graphic Dark">
  <p:cSld name="Blank 2_1_1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SemiBold"/>
              <a:buNone/>
              <a:defRPr i="0" sz="2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Dark">
  <p:cSld name="2 Column_1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547687" y="366713"/>
            <a:ext cx="80355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SemiBold"/>
              <a:buNone/>
              <a:defRPr i="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547686" y="1666054"/>
            <a:ext cx="39150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Inter"/>
              <a:buChar char="•"/>
              <a:defRPr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Inter"/>
              <a:buChar char="•"/>
              <a:defRPr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Inter"/>
              <a:buChar char="•"/>
              <a:defRPr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Inter"/>
              <a:buChar char="•"/>
              <a:defRPr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Inter"/>
              <a:buChar char="•"/>
              <a:defRPr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Inter"/>
              <a:buChar char="■"/>
              <a:defRPr sz="1400"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Inter"/>
              <a:buChar char="●"/>
              <a:defRPr sz="1400"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Inter"/>
              <a:buChar char="○"/>
              <a:defRPr sz="1400"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Inter"/>
              <a:buChar char="■"/>
              <a:defRPr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547686" y="1177899"/>
            <a:ext cx="3915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None/>
              <a:defRPr i="0"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None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■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indent="-3429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●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indent="-3429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○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■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●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○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■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3" type="body"/>
          </p:nvPr>
        </p:nvSpPr>
        <p:spPr>
          <a:xfrm>
            <a:off x="4993792" y="1665979"/>
            <a:ext cx="35895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Inter"/>
              <a:buChar char="•"/>
              <a:defRPr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Inter"/>
              <a:buChar char="•"/>
              <a:defRPr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Inter"/>
              <a:buChar char="•"/>
              <a:defRPr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Inter"/>
              <a:buChar char="•"/>
              <a:defRPr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Inter"/>
              <a:buChar char="•"/>
              <a:defRPr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Inter"/>
              <a:buChar char="■"/>
              <a:defRPr sz="1400"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Inter"/>
              <a:buChar char="●"/>
              <a:defRPr sz="1400"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Inter"/>
              <a:buChar char="○"/>
              <a:defRPr sz="1400"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Inter"/>
              <a:buChar char="■"/>
              <a:defRPr sz="1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4" type="body"/>
          </p:nvPr>
        </p:nvSpPr>
        <p:spPr>
          <a:xfrm>
            <a:off x="4993792" y="1177862"/>
            <a:ext cx="3589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None/>
              <a:defRPr i="0"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None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■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indent="-3429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●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indent="-3429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○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■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●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○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SemiBold"/>
              <a:buChar char="■"/>
              <a:defRPr sz="18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Dataism Dark 1 2">
  <p:cSld name="1_One Third 2_1_1_3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47675" y="1958575"/>
            <a:ext cx="4004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nter SemiBold"/>
              <a:buNone/>
              <a:defRPr i="0" sz="33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67876" y="3043352"/>
            <a:ext cx="40041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 Medium"/>
              <a:buNone/>
              <a:defRPr i="0" sz="15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 Medium"/>
              <a:buNone/>
              <a:defRPr sz="15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 Medium"/>
              <a:buNone/>
              <a:defRPr sz="15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 Medium"/>
              <a:buNone/>
              <a:defRPr sz="15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 Medium"/>
              <a:buNone/>
              <a:defRPr sz="15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Medium"/>
              <a:buChar char="■"/>
              <a:defRPr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Medium"/>
              <a:buChar char="●"/>
              <a:defRPr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Medium"/>
              <a:buChar char="○"/>
              <a:defRPr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Medium"/>
              <a:buChar char="■"/>
              <a:defRPr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:1 Layout - Dark">
  <p:cSld name="1_4 Columns_1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547676" y="366725"/>
            <a:ext cx="3380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SemiBold"/>
              <a:buNone/>
              <a:defRPr i="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- Dark">
  <p:cSld name="Blank 2_1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SemiBold"/>
              <a:buNone/>
              <a:defRPr i="0" sz="2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Dark 1">
  <p:cSld name="1_One Third_1_1_1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547675" y="1958575"/>
            <a:ext cx="4004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nter SemiBold"/>
              <a:buNone/>
              <a:defRPr i="0" sz="33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567876" y="3043352"/>
            <a:ext cx="40041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 Medium"/>
              <a:buNone/>
              <a:defRPr i="0" sz="15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 Medium"/>
              <a:buNone/>
              <a:defRPr sz="15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 Medium"/>
              <a:buNone/>
              <a:defRPr sz="15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 Medium"/>
              <a:buNone/>
              <a:defRPr sz="15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 Medium"/>
              <a:buNone/>
              <a:defRPr sz="1500"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Medium"/>
              <a:buChar char="■"/>
              <a:defRPr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Medium"/>
              <a:buChar char="●"/>
              <a:defRPr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Medium"/>
              <a:buChar char="○"/>
              <a:defRPr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ter Medium"/>
              <a:buChar char="■"/>
              <a:defRPr>
                <a:solidFill>
                  <a:schemeClr val="accent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maybe there are a couple</a:t>
            </a:r>
            <a:endParaRPr/>
          </a:p>
        </p:txBody>
      </p:sp>
      <p:sp>
        <p:nvSpPr>
          <p:cNvPr id="141" name="Google Shape;141;p28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having backups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Thinking replicas, mirrors, RAID, or SAN are backups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Unsecured S3 bucket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Moving fast and breaking things… in PRODUCTION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production AS your test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Trying to do it all yourself.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Oracle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Starting a land war in Asia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choice story #1</a:t>
            </a:r>
            <a:endParaRPr/>
          </a:p>
        </p:txBody>
      </p:sp>
      <p:sp>
        <p:nvSpPr>
          <p:cNvPr id="148" name="Google Shape;148;p29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choice story #2</a:t>
            </a:r>
            <a:endParaRPr/>
          </a:p>
        </p:txBody>
      </p:sp>
      <p:sp>
        <p:nvSpPr>
          <p:cNvPr id="154" name="Google Shape;154;p30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choice story #3</a:t>
            </a:r>
            <a:endParaRPr/>
          </a:p>
        </p:txBody>
      </p:sp>
      <p:sp>
        <p:nvSpPr>
          <p:cNvPr id="160" name="Google Shape;160;p31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Technical Choice Rubbernecking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 txBox="1"/>
          <p:nvPr/>
        </p:nvSpPr>
        <p:spPr>
          <a:xfrm>
            <a:off x="547675" y="960550"/>
            <a:ext cx="8042400" cy="3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Two sev 1 events, 1 week apart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Both from a config change in prod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One person walked to the door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One person given a stern talking to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your own </a:t>
            </a:r>
            <a:r>
              <a:rPr lang="en" strike="sngStrike"/>
              <a:t>adventure</a:t>
            </a:r>
            <a:r>
              <a:rPr lang="en"/>
              <a:t> disaster</a:t>
            </a:r>
            <a:endParaRPr/>
          </a:p>
        </p:txBody>
      </p:sp>
      <p:sp>
        <p:nvSpPr>
          <p:cNvPr id="173" name="Google Shape;173;p33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  <p:pic>
        <p:nvPicPr>
          <p:cNvPr id="174" name="Google Shape;174;p33"/>
          <p:cNvPicPr preferRelativeResize="0"/>
          <p:nvPr/>
        </p:nvPicPr>
        <p:blipFill rotWithShape="1">
          <a:blip r:embed="rId3">
            <a:alphaModFix/>
          </a:blip>
          <a:srcRect b="5697" l="0" r="0" t="11602"/>
          <a:stretch/>
        </p:blipFill>
        <p:spPr>
          <a:xfrm>
            <a:off x="1441200" y="753650"/>
            <a:ext cx="6261591" cy="388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your own </a:t>
            </a:r>
            <a:r>
              <a:rPr lang="en" strike="sngStrike"/>
              <a:t>adventure</a:t>
            </a:r>
            <a:r>
              <a:rPr lang="en"/>
              <a:t> disaster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4"/>
          <p:cNvSpPr txBox="1"/>
          <p:nvPr/>
        </p:nvSpPr>
        <p:spPr>
          <a:xfrm>
            <a:off x="547675" y="960550"/>
            <a:ext cx="4024200" cy="3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Doing Kubernetes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 doing Kubernetes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ChatGPT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Blockchain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&lt;this&gt; framework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…or language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…or platform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AWS vs Azure vs GCP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4724950" y="960550"/>
            <a:ext cx="4024200" cy="3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Oracle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prem vs colo vs cloud vs hybrid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Monitoring with x solution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…vs y solution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…vs ALL the solutions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Char char="•"/>
            </a:pPr>
            <a:r>
              <a:rPr lang="en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…vs building it yourself 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“There's always a next thing”  - Seth Godin</a:t>
            </a:r>
            <a:endParaRPr/>
          </a:p>
        </p:txBody>
      </p:sp>
      <p:sp>
        <p:nvSpPr>
          <p:cNvPr id="188" name="Google Shape;188;p35"/>
          <p:cNvSpPr txBox="1"/>
          <p:nvPr/>
        </p:nvSpPr>
        <p:spPr>
          <a:xfrm>
            <a:off x="547675" y="1421875"/>
            <a:ext cx="80424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thing, the thing we have now, </a:t>
            </a:r>
            <a:endParaRPr i="1"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worth working with, </a:t>
            </a:r>
            <a:endParaRPr i="1"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because it offers so many opportunities </a:t>
            </a:r>
            <a:endParaRPr i="1"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compared with merely waiting </a:t>
            </a:r>
            <a:endParaRPr i="1"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the next thing.</a:t>
            </a:r>
            <a:endParaRPr i="1"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REAL lesson?</a:t>
            </a:r>
            <a:endParaRPr/>
          </a:p>
        </p:txBody>
      </p:sp>
      <p:sp>
        <p:nvSpPr>
          <p:cNvPr id="195" name="Google Shape;195;p36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  <p:grpSp>
        <p:nvGrpSpPr>
          <p:cNvPr id="196" name="Google Shape;196;p36"/>
          <p:cNvGrpSpPr/>
          <p:nvPr/>
        </p:nvGrpSpPr>
        <p:grpSpPr>
          <a:xfrm>
            <a:off x="502475" y="1304525"/>
            <a:ext cx="8333702" cy="2534450"/>
            <a:chOff x="502475" y="1304525"/>
            <a:chExt cx="8333702" cy="2534450"/>
          </a:xfrm>
        </p:grpSpPr>
        <p:sp>
          <p:nvSpPr>
            <p:cNvPr id="197" name="Google Shape;197;p36"/>
            <p:cNvSpPr txBox="1"/>
            <p:nvPr/>
          </p:nvSpPr>
          <p:spPr>
            <a:xfrm>
              <a:off x="502475" y="2140198"/>
              <a:ext cx="4858500" cy="8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68300" lvl="0" marL="457200" rtl="0" algn="l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•"/>
              </a:pPr>
              <a:r>
                <a:rPr lang="en" sz="2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real treasure was the cables we collected along the way?</a:t>
              </a:r>
              <a:endPara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98" name="Google Shape;19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56900" y="1304525"/>
              <a:ext cx="3379277" cy="2534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36"/>
          <p:cNvSpPr txBox="1"/>
          <p:nvPr/>
        </p:nvSpPr>
        <p:spPr>
          <a:xfrm>
            <a:off x="444450" y="1086125"/>
            <a:ext cx="490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•"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no bad tech choices?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36"/>
          <p:cNvSpPr txBox="1"/>
          <p:nvPr/>
        </p:nvSpPr>
        <p:spPr>
          <a:xfrm>
            <a:off x="444450" y="3531925"/>
            <a:ext cx="485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•"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 maybe it’s something else… ?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Misspent Youth</a:t>
            </a:r>
            <a:endParaRPr/>
          </a:p>
        </p:txBody>
      </p:sp>
      <p:sp>
        <p:nvSpPr>
          <p:cNvPr id="206" name="Google Shape;206;p37"/>
          <p:cNvSpPr txBox="1"/>
          <p:nvPr/>
        </p:nvSpPr>
        <p:spPr>
          <a:xfrm>
            <a:off x="547675" y="1115100"/>
            <a:ext cx="35298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(childhood experiences)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939657" y="2377800"/>
            <a:ext cx="32787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drop a…</a:t>
            </a:r>
            <a:endParaRPr/>
          </a:p>
        </p:txBody>
      </p:sp>
      <p:pic>
        <p:nvPicPr>
          <p:cNvPr id="77" name="Google Shape;77;p20"/>
          <p:cNvPicPr preferRelativeResize="0"/>
          <p:nvPr/>
        </p:nvPicPr>
        <p:blipFill rotWithShape="1">
          <a:blip r:embed="rId3">
            <a:alphaModFix/>
          </a:blip>
          <a:srcRect b="16201" l="0" r="0" t="25140"/>
          <a:stretch/>
        </p:blipFill>
        <p:spPr>
          <a:xfrm>
            <a:off x="4218350" y="637911"/>
            <a:ext cx="4394624" cy="38676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/>
          <p:nvPr/>
        </p:nvSpPr>
        <p:spPr>
          <a:xfrm>
            <a:off x="5582900" y="3344775"/>
            <a:ext cx="8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TRUTH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0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  <p:sp>
        <p:nvSpPr>
          <p:cNvPr id="80" name="Google Shape;80;p20"/>
          <p:cNvSpPr txBox="1"/>
          <p:nvPr/>
        </p:nvSpPr>
        <p:spPr>
          <a:xfrm>
            <a:off x="5644060" y="4470575"/>
            <a:ext cx="15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Photo by Karolina Grabowska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no poor technical choices because:</a:t>
            </a:r>
            <a:endParaRPr/>
          </a:p>
        </p:txBody>
      </p:sp>
      <p:sp>
        <p:nvSpPr>
          <p:cNvPr id="213" name="Google Shape;213;p38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  <p:sp>
        <p:nvSpPr>
          <p:cNvPr id="214" name="Google Shape;214;p38"/>
          <p:cNvSpPr txBox="1"/>
          <p:nvPr/>
        </p:nvSpPr>
        <p:spPr>
          <a:xfrm>
            <a:off x="2057850" y="1774800"/>
            <a:ext cx="50283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00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•"/>
            </a:pPr>
            <a:r>
              <a:rPr lang="en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not about the tech.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00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•"/>
            </a:pPr>
            <a:r>
              <a:rPr lang="en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was never about the tech.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00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Open Sans"/>
              <a:buChar char="•"/>
            </a:pPr>
            <a:r>
              <a:rPr lang="en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will always be about </a:t>
            </a:r>
            <a:r>
              <a:rPr b="1" lang="en" sz="27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r>
              <a:rPr lang="en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547675" y="1958575"/>
            <a:ext cx="4004100" cy="9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Inter"/>
                <a:ea typeface="Inter"/>
                <a:cs typeface="Inter"/>
                <a:sym typeface="Inter"/>
              </a:rPr>
              <a:t>WHAT</a:t>
            </a:r>
            <a:r>
              <a:rPr lang="en"/>
              <a:t> choice?!?</a:t>
            </a:r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0" y="939025"/>
            <a:ext cx="3669200" cy="22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300" y="1930500"/>
            <a:ext cx="5126125" cy="28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Whyyyyyy?!?</a:t>
            </a:r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3">
            <a:alphaModFix/>
          </a:blip>
          <a:srcRect b="0" l="0" r="48625" t="0"/>
          <a:stretch/>
        </p:blipFill>
        <p:spPr>
          <a:xfrm>
            <a:off x="152400" y="906050"/>
            <a:ext cx="2014151" cy="221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696" y="2571749"/>
            <a:ext cx="2949754" cy="22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2"/>
          <p:cNvPicPr preferRelativeResize="0"/>
          <p:nvPr/>
        </p:nvPicPr>
        <p:blipFill rotWithShape="1">
          <a:blip r:embed="rId5">
            <a:alphaModFix/>
          </a:blip>
          <a:srcRect b="0" l="5473" r="30514" t="0"/>
          <a:stretch/>
        </p:blipFill>
        <p:spPr>
          <a:xfrm>
            <a:off x="3112225" y="480825"/>
            <a:ext cx="2117425" cy="24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0999" y="150049"/>
            <a:ext cx="3199201" cy="213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2"/>
          <p:cNvPicPr preferRelativeResize="0"/>
          <p:nvPr/>
        </p:nvPicPr>
        <p:blipFill rotWithShape="1">
          <a:blip r:embed="rId7">
            <a:alphaModFix/>
          </a:blip>
          <a:srcRect b="0" l="23434" r="20849" t="0"/>
          <a:stretch/>
        </p:blipFill>
        <p:spPr>
          <a:xfrm>
            <a:off x="4102825" y="2580275"/>
            <a:ext cx="2014149" cy="233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900" y="2878284"/>
            <a:ext cx="3199200" cy="173556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2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547687" y="366713"/>
            <a:ext cx="8035500" cy="54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S.N.A.F.U.</a:t>
            </a:r>
            <a:endParaRPr/>
          </a:p>
        </p:txBody>
      </p:sp>
      <p:sp>
        <p:nvSpPr>
          <p:cNvPr id="105" name="Google Shape;105;p23"/>
          <p:cNvSpPr txBox="1"/>
          <p:nvPr>
            <p:ph idx="3" type="body"/>
          </p:nvPr>
        </p:nvSpPr>
        <p:spPr>
          <a:xfrm>
            <a:off x="4572000" y="983800"/>
            <a:ext cx="4011300" cy="37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2010 - iPad debuts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4.7 billion mobile phone subscriptions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2011 - &gt;600,000 iPhone/iPad apps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&gt;400,000 Android apps.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&gt;800 million FB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Revolution in the middle east enabled by mobile phone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2012 - Tablet computers become the fasted adopted hardware in history.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2015 - Windows 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2020 - Pandemic causes global WFH overnight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2021 - SolarWinds hack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something something blockchain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2023 - the rise of LLM and generative AI.</a:t>
            </a:r>
            <a:endParaRPr/>
          </a:p>
        </p:txBody>
      </p:sp>
      <p:sp>
        <p:nvSpPr>
          <p:cNvPr id="106" name="Google Shape;106;p23"/>
          <p:cNvSpPr txBox="1"/>
          <p:nvPr>
            <p:ph idx="3" type="body"/>
          </p:nvPr>
        </p:nvSpPr>
        <p:spPr>
          <a:xfrm>
            <a:off x="547700" y="983675"/>
            <a:ext cx="4024200" cy="37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1999 - Y2K bug avoidance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2000 - Everyone in I.T. takes a nap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2001 - Dot-com bubble bursts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2002 - Amazon launches AWS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2003 - WiFi deployed to &gt;6,000 hotels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2004 - Gmail debuts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Google indexes &gt;8 million pages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2005 - YouTube uses more bandwidth in 1 year than the entire internet did in 2000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2006 - Y Combinator kicks off investment frenzy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Amazon launches ECC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2007 - iPhone (an later, Android) debut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2008 - Stack overflow, Github, Twilio debut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2009 - Iomega Rev drive debuts</a:t>
            </a:r>
            <a:endParaRPr/>
          </a:p>
        </p:txBody>
      </p:sp>
      <p:sp>
        <p:nvSpPr>
          <p:cNvPr id="107" name="Google Shape;107;p23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88" y="153649"/>
            <a:ext cx="6632774" cy="44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4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  <p:sp>
        <p:nvSpPr>
          <p:cNvPr id="115" name="Google Shape;115;p24"/>
          <p:cNvSpPr txBox="1"/>
          <p:nvPr/>
        </p:nvSpPr>
        <p:spPr>
          <a:xfrm>
            <a:off x="3715800" y="4568600"/>
            <a:ext cx="171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Photo by Alexander Schimmeck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547675" y="1958575"/>
            <a:ext cx="6927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 Light"/>
              <a:buNone/>
            </a:pPr>
            <a:r>
              <a:rPr lang="en"/>
              <a:t>Looking back at a lifetime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 Light"/>
              <a:buNone/>
            </a:pPr>
            <a:r>
              <a:rPr lang="en"/>
              <a:t>of poor technical choices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567876" y="3043352"/>
            <a:ext cx="4004100" cy="5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$speaker_name();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$date();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547676" y="366725"/>
            <a:ext cx="33807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$Speaker_Name();</a:t>
            </a:r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547675" y="874125"/>
            <a:ext cx="53061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$i in count($About_you) {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print(f”$i”) ;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  <a:b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$x in count($socials) {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print(f”$x”) ;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000" y="366725"/>
            <a:ext cx="2851525" cy="21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547687" y="365760"/>
            <a:ext cx="8042400" cy="3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Lede</a:t>
            </a:r>
            <a:endParaRPr/>
          </a:p>
        </p:txBody>
      </p:sp>
      <p:sp>
        <p:nvSpPr>
          <p:cNvPr id="134" name="Google Shape;134;p27"/>
          <p:cNvSpPr txBox="1"/>
          <p:nvPr/>
        </p:nvSpPr>
        <p:spPr>
          <a:xfrm>
            <a:off x="2180425" y="2073450"/>
            <a:ext cx="4776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There's no such thing </a:t>
            </a:r>
            <a:br>
              <a:rPr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 a poor technical choice</a:t>
            </a:r>
            <a:endParaRPr sz="2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444450" y="4778375"/>
            <a:ext cx="124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@LeonAdato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